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0" r:id="rId3"/>
    <p:sldId id="261" r:id="rId4"/>
    <p:sldId id="275" r:id="rId5"/>
    <p:sldId id="265" r:id="rId6"/>
    <p:sldId id="276" r:id="rId7"/>
    <p:sldId id="277" r:id="rId8"/>
    <p:sldId id="278" r:id="rId9"/>
    <p:sldId id="262" r:id="rId10"/>
    <p:sldId id="264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CC"/>
    <a:srgbClr val="FF0066"/>
    <a:srgbClr val="17A2B5"/>
    <a:srgbClr val="E6632E"/>
    <a:srgbClr val="59DD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8" autoAdjust="0"/>
  </p:normalViewPr>
  <p:slideViewPr>
    <p:cSldViewPr>
      <p:cViewPr>
        <p:scale>
          <a:sx n="59" d="100"/>
          <a:sy n="59" d="100"/>
        </p:scale>
        <p:origin x="-168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920408-7D49-46ED-A773-C3577C87E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B713B4C-4CAB-4D69-B19D-8A932B260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8CFED-388D-4B77-ADDE-FCFF718E9BE6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47DE35-157C-4473-B81A-F5F537845F46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E1AD5B-7D3A-47D5-8BBF-246BE85A45A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C5EF4-D887-4287-8FAA-97E8371C55C2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A094B0-C769-4257-991D-A38696AD6ED4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93D03-F2BA-4059-8E66-2C21138BEBD7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424190-3636-4552-9B63-0FE3E1808250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103C3-B4A9-4D9B-B3BB-273F38DD3E6E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4FDE7-7410-4FB2-99D7-9F933B52A491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BA46D-86C7-47E5-A91D-D77BD2865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46ADD-29E5-44C8-B6BE-62E537CCD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3C831-5432-4363-9013-C90455209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24A7D-D2EB-4D39-8DB4-B201A5C8B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5479F-E591-4A5A-8A05-F82C96819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A1B7E-5600-4A67-AFA3-FDAFC30BD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3E777-EC7E-4EFF-8F6A-F26072298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DAC89-93EC-4F9E-B681-34694E9C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4591B-00AA-49DC-BAA7-2ED851542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D1EC3-B683-47DA-92E9-600D2941E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9793C-8813-4433-9D9D-5F9A8E8D1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89078DD-8584-431F-92CC-911C95238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NIDHIHEENA\Desktop\01%20Robert%20Miles%20-%20Children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r>
              <a:rPr lang="en-US" sz="5400" b="1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Brief about </a:t>
            </a:r>
          </a:p>
          <a:p>
            <a:pPr algn="ctr" eaLnBrk="1" hangingPunct="1">
              <a:buNone/>
            </a:pPr>
            <a:r>
              <a:rPr lang="en-US" sz="5400" b="1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</a:t>
            </a:r>
            <a:r>
              <a:rPr lang="en-US" sz="5400" b="1" i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ur </a:t>
            </a:r>
            <a:r>
              <a:rPr lang="en-US" sz="5400" b="1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class</a:t>
            </a:r>
          </a:p>
          <a:p>
            <a:pPr algn="ctr" eaLnBrk="1" hangingPunct="1">
              <a:buNone/>
            </a:pPr>
            <a:r>
              <a:rPr lang="en-US" sz="5400" b="1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&amp; </a:t>
            </a:r>
          </a:p>
          <a:p>
            <a:pPr algn="ctr" eaLnBrk="1" hangingPunct="1">
              <a:buNone/>
            </a:pPr>
            <a:r>
              <a:rPr lang="en-US" sz="5400" b="1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Trinity Syllabus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5" name="01 Robert Miles - Childr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-533400" y="228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6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OUR PHILOSOPHY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CAN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A50021"/>
                </a:solidFill>
                <a:latin typeface="Times New Roman" pitchFamily="18" charset="0"/>
              </a:rPr>
              <a:t>rather than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CAN’T.</a:t>
            </a:r>
          </a:p>
          <a:p>
            <a:pPr eaLnBrk="1" hangingPunct="1">
              <a:lnSpc>
                <a:spcPct val="90000"/>
              </a:lnSpc>
            </a:pPr>
            <a:endParaRPr lang="en-US" sz="30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REWARD</a:t>
            </a:r>
            <a:r>
              <a:rPr lang="en-US" sz="3000" b="1" dirty="0" smtClean="0">
                <a:solidFill>
                  <a:srgbClr val="53F02E"/>
                </a:solidFill>
                <a:latin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A50021"/>
                </a:solidFill>
                <a:latin typeface="Times New Roman" pitchFamily="18" charset="0"/>
              </a:rPr>
              <a:t>rather than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PENALISE.</a:t>
            </a:r>
          </a:p>
          <a:p>
            <a:pPr eaLnBrk="1" hangingPunct="1">
              <a:lnSpc>
                <a:spcPct val="90000"/>
              </a:lnSpc>
            </a:pPr>
            <a:endParaRPr lang="en-US" sz="30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ACHIEVEMENT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A50021"/>
                </a:solidFill>
                <a:latin typeface="Times New Roman" pitchFamily="18" charset="0"/>
              </a:rPr>
              <a:t>rather than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FAILURE.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0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EMPOWERMENT</a:t>
            </a:r>
            <a:r>
              <a:rPr lang="en-US" sz="3000" b="1" dirty="0" smtClean="0">
                <a:latin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A50021"/>
                </a:solidFill>
                <a:latin typeface="Times New Roman" pitchFamily="18" charset="0"/>
              </a:rPr>
              <a:t>rather than  </a:t>
            </a:r>
            <a:r>
              <a:rPr lang="en-US" sz="3000" b="1" dirty="0" smtClean="0">
                <a:solidFill>
                  <a:srgbClr val="0000CC"/>
                </a:solidFill>
                <a:latin typeface="Times New Roman" pitchFamily="18" charset="0"/>
              </a:rPr>
              <a:t>CONTROL.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0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Benefits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Awareness of non-verbal communication</a:t>
            </a:r>
          </a:p>
          <a:p>
            <a:pPr lvl="1" eaLnBrk="1" hangingPunct="1">
              <a:lnSpc>
                <a:spcPct val="16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Understanding the basics</a:t>
            </a:r>
          </a:p>
          <a:p>
            <a:pPr lvl="1" eaLnBrk="1" hangingPunct="1">
              <a:lnSpc>
                <a:spcPct val="16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Enacting skits and stories for checking body language, poise &amp; posture</a:t>
            </a:r>
          </a:p>
          <a:p>
            <a:pPr lvl="1" eaLnBrk="1" hangingPunct="1">
              <a:lnSpc>
                <a:spcPct val="16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Presentations to be made for ensuring effective eye contact</a:t>
            </a:r>
          </a:p>
          <a:p>
            <a:pPr eaLnBrk="1" hangingPunct="1"/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Benefits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GB" sz="3000" dirty="0" smtClean="0">
                <a:solidFill>
                  <a:srgbClr val="0000CC"/>
                </a:solidFill>
                <a:latin typeface="Times New Roman" pitchFamily="18" charset="0"/>
              </a:rPr>
              <a:t>Improved vocabulary &amp; effective communication</a:t>
            </a:r>
          </a:p>
          <a:p>
            <a:pPr eaLnBrk="1" hangingPunct="1">
              <a:lnSpc>
                <a:spcPct val="110000"/>
              </a:lnSpc>
            </a:pPr>
            <a:r>
              <a:rPr lang="en-GB" sz="3000" dirty="0" smtClean="0">
                <a:solidFill>
                  <a:srgbClr val="0000CC"/>
                </a:solidFill>
                <a:latin typeface="Times New Roman" pitchFamily="18" charset="0"/>
              </a:rPr>
              <a:t>Speaking in public, confidently &amp; eloquently</a:t>
            </a:r>
          </a:p>
          <a:p>
            <a:pPr eaLnBrk="1" hangingPunct="1">
              <a:lnSpc>
                <a:spcPct val="110000"/>
              </a:lnSpc>
            </a:pPr>
            <a:r>
              <a:rPr lang="en-GB" sz="3000" dirty="0" smtClean="0">
                <a:solidFill>
                  <a:srgbClr val="0000CC"/>
                </a:solidFill>
                <a:latin typeface="Times New Roman" pitchFamily="18" charset="0"/>
              </a:rPr>
              <a:t>Global recognition for the Trinity Certification</a:t>
            </a:r>
          </a:p>
          <a:p>
            <a:pPr eaLnBrk="1" hangingPunct="1">
              <a:lnSpc>
                <a:spcPct val="110000"/>
              </a:lnSpc>
            </a:pPr>
            <a:r>
              <a:rPr lang="en-GB" sz="3000" dirty="0" smtClean="0">
                <a:solidFill>
                  <a:srgbClr val="0000CC"/>
                </a:solidFill>
                <a:latin typeface="Times New Roman" pitchFamily="18" charset="0"/>
              </a:rPr>
              <a:t>Trinity certification adds to your career profile.</a:t>
            </a:r>
          </a:p>
          <a:p>
            <a:pPr eaLnBrk="1" hangingPunct="1">
              <a:lnSpc>
                <a:spcPct val="110000"/>
              </a:lnSpc>
            </a:pPr>
            <a:r>
              <a:rPr lang="en-GB" sz="3000" dirty="0" smtClean="0">
                <a:solidFill>
                  <a:srgbClr val="0000CC"/>
                </a:solidFill>
                <a:latin typeface="Times New Roman" pitchFamily="18" charset="0"/>
              </a:rPr>
              <a:t>Upper edge as you are proficient in communication skills</a:t>
            </a:r>
          </a:p>
          <a:p>
            <a:pPr eaLnBrk="1" hangingPunct="1"/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Benefits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Motivating &amp; confidence building. </a:t>
            </a:r>
          </a:p>
          <a:p>
            <a:pPr eaLnBrk="1" hangingPunct="1"/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Promote real language use.</a:t>
            </a:r>
          </a:p>
          <a:p>
            <a:pPr eaLnBrk="1" hangingPunct="1"/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Encourage genuine interaction in the classroom.</a:t>
            </a:r>
          </a:p>
          <a:p>
            <a:pPr eaLnBrk="1" hangingPunct="1"/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Development of real life skills</a:t>
            </a:r>
          </a:p>
          <a:p>
            <a:pPr eaLnBrk="1" hangingPunct="1"/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Provide learners with an internationally valid assessment of their English Skills.</a:t>
            </a:r>
          </a:p>
          <a:p>
            <a:pPr eaLnBrk="1" hangingPunct="1"/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</a:rPr>
              <a:t>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429000"/>
            <a:ext cx="82296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We build individual Competency at every age. 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dirty="0" smtClean="0">
                <a:solidFill>
                  <a:srgbClr val="0000CC"/>
                </a:solidFill>
                <a:latin typeface="Times New Roman" pitchFamily="18" charset="0"/>
              </a:rPr>
              <a:t>We ensure we prepare and the young learners perform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6148" name="Picture 4" descr="49097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1295400"/>
            <a:ext cx="24384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280988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295400"/>
            <a:ext cx="28194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579438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rgbClr val="A50021"/>
                </a:solidFill>
                <a:latin typeface="Times New Roman" pitchFamily="18" charset="0"/>
              </a:rPr>
              <a:t>Professional Courses from TCL</a:t>
            </a:r>
            <a:endParaRPr lang="en-US" sz="4000" b="1" dirty="0" smtClean="0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763000" cy="4297363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en-US" sz="2500" dirty="0" smtClean="0">
                <a:solidFill>
                  <a:srgbClr val="0000CC"/>
                </a:solidFill>
                <a:latin typeface="Times New Roman" pitchFamily="18" charset="0"/>
              </a:rPr>
              <a:t>Trinity College, London (TCL) is the world’s oldest external examination board in the field of Personal Communication.</a:t>
            </a:r>
          </a:p>
          <a:p>
            <a:pPr eaLnBrk="1" hangingPunct="1">
              <a:lnSpc>
                <a:spcPct val="180000"/>
              </a:lnSpc>
            </a:pPr>
            <a:r>
              <a:rPr lang="en-US" sz="2500" dirty="0" smtClean="0">
                <a:solidFill>
                  <a:srgbClr val="0000CC"/>
                </a:solidFill>
                <a:latin typeface="Times New Roman" pitchFamily="18" charset="0"/>
              </a:rPr>
              <a:t>Launched in 1877, operating in more than 60 countries</a:t>
            </a:r>
          </a:p>
          <a:p>
            <a:pPr eaLnBrk="1" hangingPunct="1">
              <a:lnSpc>
                <a:spcPct val="180000"/>
              </a:lnSpc>
            </a:pPr>
            <a:r>
              <a:rPr lang="en-US" sz="2500" dirty="0" smtClean="0">
                <a:solidFill>
                  <a:srgbClr val="0000CC"/>
                </a:solidFill>
                <a:latin typeface="Times New Roman" pitchFamily="18" charset="0"/>
              </a:rPr>
              <a:t>Certificates from TCL are recognized all over the </a:t>
            </a:r>
            <a:r>
              <a:rPr lang="en-GB" sz="2500" dirty="0" smtClean="0">
                <a:solidFill>
                  <a:srgbClr val="0000CC"/>
                </a:solidFill>
                <a:latin typeface="Times New Roman" pitchFamily="18" charset="0"/>
              </a:rPr>
              <a:t>world</a:t>
            </a:r>
          </a:p>
          <a:p>
            <a:pPr eaLnBrk="1" hangingPunct="1">
              <a:lnSpc>
                <a:spcPct val="180000"/>
              </a:lnSpc>
            </a:pPr>
            <a:r>
              <a:rPr lang="en-GB" sz="2500" dirty="0" smtClean="0">
                <a:solidFill>
                  <a:srgbClr val="0000CC"/>
                </a:solidFill>
                <a:latin typeface="Times New Roman" pitchFamily="18" charset="0"/>
              </a:rPr>
              <a:t>It is in tandem with Common European Framework Reference (CEFR)</a:t>
            </a:r>
          </a:p>
          <a:p>
            <a:pPr eaLnBrk="1" hangingPunct="1">
              <a:lnSpc>
                <a:spcPct val="80000"/>
              </a:lnSpc>
            </a:pPr>
            <a:endParaRPr lang="en-US" sz="25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7172" name="Picture 4" descr="trinity-logo-trin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990600"/>
            <a:ext cx="25527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A50021"/>
                </a:solidFill>
                <a:latin typeface="Times New Roman" pitchFamily="18" charset="0"/>
              </a:rPr>
              <a:t>Professional Courses from TCL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Age specific exams and subject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Assess their listening and speaking skills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Assess what they know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Grades provides continuous measure of linguistic competence for beginners to masters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4" descr="trinity-logo-trin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4953000"/>
            <a:ext cx="25527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Proposed Courses – Syllabus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ctr" eaLnBrk="1" hangingPunct="1">
              <a:lnSpc>
                <a:spcPct val="90000"/>
              </a:lnSpc>
              <a:buNone/>
            </a:pPr>
            <a:r>
              <a:rPr lang="en-US" sz="4400" b="1" u="sng" dirty="0" smtClean="0">
                <a:solidFill>
                  <a:srgbClr val="0000CC"/>
                </a:solidFill>
                <a:latin typeface="Times New Roman" pitchFamily="18" charset="0"/>
              </a:rPr>
              <a:t>GESE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b="1" u="sng" dirty="0" smtClean="0">
                <a:solidFill>
                  <a:srgbClr val="0000CC"/>
                </a:solidFill>
                <a:latin typeface="Times New Roman" pitchFamily="18" charset="0"/>
              </a:rPr>
              <a:t>(Graded examinations in spoken English) 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Basic Course covering Grammar &amp; informal presentations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b="1" u="sng" dirty="0" smtClean="0">
                <a:solidFill>
                  <a:srgbClr val="0000CC"/>
                </a:solidFill>
                <a:latin typeface="Times New Roman" pitchFamily="18" charset="0"/>
              </a:rPr>
              <a:t>12 grades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1to 3: Initial level 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4to 6: Elementary level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7to 9: Intermediate level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10 to 12: Advance level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None/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37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Proposed Courses – Syllabus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/>
            </a:r>
            <a:b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u="sng" dirty="0" smtClean="0">
                <a:solidFill>
                  <a:srgbClr val="0000CC"/>
                </a:solidFill>
                <a:latin typeface="Times New Roman" pitchFamily="18" charset="0"/>
              </a:rPr>
              <a:t>Speech &amp; Drama 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</a:rPr>
              <a:t/>
            </a:r>
            <a:br>
              <a:rPr lang="en-US" sz="2800" dirty="0" smtClean="0">
                <a:solidFill>
                  <a:srgbClr val="0000CC"/>
                </a:solidFill>
                <a:latin typeface="Times New Roman" pitchFamily="18" charset="0"/>
              </a:rPr>
            </a:br>
            <a:endParaRPr lang="en-US" sz="28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3000" b="1" u="sng" dirty="0" smtClean="0">
                <a:solidFill>
                  <a:srgbClr val="0000CC"/>
                </a:solidFill>
                <a:latin typeface="Times New Roman" pitchFamily="18" charset="0"/>
              </a:rPr>
              <a:t>Initial + 8 grades + Professional certificate </a:t>
            </a:r>
          </a:p>
          <a:p>
            <a:pPr lvl="1" eaLnBrk="1" hangingPunct="1">
              <a:lnSpc>
                <a:spcPct val="90000"/>
              </a:lnSpc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-Elocution skills for poems, passages from stories, improvisations and mimes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-Literature based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Proposed Courses – Syllabus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/>
            </a:r>
            <a:b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4000" b="1" u="sng" dirty="0" smtClean="0">
                <a:solidFill>
                  <a:srgbClr val="0000CC"/>
                </a:solidFill>
                <a:latin typeface="Times New Roman" pitchFamily="18" charset="0"/>
              </a:rPr>
              <a:t>Communication Skills </a:t>
            </a:r>
          </a:p>
          <a:p>
            <a:pPr lvl="1" algn="ctr" eaLnBrk="1" hangingPunct="1">
              <a:lnSpc>
                <a:spcPct val="90000"/>
              </a:lnSpc>
              <a:buNone/>
            </a:pPr>
            <a:r>
              <a:rPr lang="en-US" sz="3000" b="1" u="sng" dirty="0" smtClean="0">
                <a:solidFill>
                  <a:srgbClr val="0000CC"/>
                </a:solidFill>
                <a:latin typeface="Times New Roman" pitchFamily="18" charset="0"/>
              </a:rPr>
              <a:t>Initial + 8 grades + Professional certificate </a:t>
            </a:r>
          </a:p>
          <a:p>
            <a:pPr lvl="1" eaLnBrk="1" hangingPunct="1">
              <a:lnSpc>
                <a:spcPct val="90000"/>
              </a:lnSpc>
            </a:pPr>
            <a:endParaRPr lang="en-US" sz="3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Formal presentations &amp; impromptu group discussions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Sharpens persuasion skills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>
                <a:solidFill>
                  <a:srgbClr val="0000CC"/>
                </a:solidFill>
                <a:latin typeface="Times New Roman" pitchFamily="18" charset="0"/>
              </a:rPr>
              <a:t>Tests listening skills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</a:br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Proposed Courses – Syllabus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/>
            </a:r>
            <a:b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b="1" u="sng" dirty="0" smtClean="0">
                <a:solidFill>
                  <a:srgbClr val="0000CC"/>
                </a:solidFill>
              </a:rPr>
              <a:t>Performing text</a:t>
            </a:r>
            <a:endParaRPr lang="en-US" sz="4400" b="1" u="sng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>
              <a:buNone/>
            </a:pPr>
            <a:r>
              <a:rPr lang="en-US" b="1" u="sng" dirty="0" smtClean="0">
                <a:solidFill>
                  <a:srgbClr val="0000CC"/>
                </a:solidFill>
                <a:latin typeface="Times New Roman" pitchFamily="18" charset="0"/>
              </a:rPr>
              <a:t>Initial + 8 grades + Professional certificate </a:t>
            </a:r>
          </a:p>
          <a:p>
            <a:pPr>
              <a:buNone/>
            </a:pPr>
            <a:endParaRPr lang="en-US" dirty="0" smtClean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00CC"/>
                </a:solidFill>
              </a:rPr>
              <a:t>Encourages your own written work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00CC"/>
                </a:solidFill>
              </a:rPr>
              <a:t>Effective recitation of poems and story narration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00CC"/>
                </a:solidFill>
              </a:rPr>
              <a:t>Reading effectively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0000CC"/>
                </a:solidFill>
              </a:rPr>
              <a:t>Editing of texts to suit the mood</a:t>
            </a:r>
          </a:p>
          <a:p>
            <a:pPr>
              <a:buFontTx/>
              <a:buChar char="-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A50021"/>
                </a:solidFill>
                <a:latin typeface="Times New Roman" pitchFamily="18" charset="0"/>
              </a:rPr>
              <a:t>MYTHS about classes and exams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A stressful and negative experience. 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Designed to trick.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Endured not enjoyed.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Imposed without candidates choice. 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Of any value only if lots of candidates fail.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Endorsement  of vocabulary and flowery language.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Lots of homework.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Children only play.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390</Words>
  <Application>Microsoft Office PowerPoint</Application>
  <PresentationFormat>On-screen Show (4:3)</PresentationFormat>
  <Paragraphs>92</Paragraphs>
  <Slides>13</Slides>
  <Notes>9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Objectives</vt:lpstr>
      <vt:lpstr>Professional Courses from TCL</vt:lpstr>
      <vt:lpstr>Professional Courses from TCL</vt:lpstr>
      <vt:lpstr>Proposed Courses – Syllabus</vt:lpstr>
      <vt:lpstr> Proposed Courses – Syllabus </vt:lpstr>
      <vt:lpstr> Proposed Courses – Syllabus </vt:lpstr>
      <vt:lpstr> Proposed Courses – Syllabus </vt:lpstr>
      <vt:lpstr>MYTHS about classes and exams</vt:lpstr>
      <vt:lpstr>OUR PHILOSOPHY</vt:lpstr>
      <vt:lpstr>Benefits</vt:lpstr>
      <vt:lpstr>Benefits</vt:lpstr>
      <vt:lpstr>Benefits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PRATHAMESHKRUPA</dc:creator>
  <cp:lastModifiedBy>NIDHIHEENA</cp:lastModifiedBy>
  <cp:revision>28</cp:revision>
  <dcterms:created xsi:type="dcterms:W3CDTF">2008-03-04T06:46:32Z</dcterms:created>
  <dcterms:modified xsi:type="dcterms:W3CDTF">2015-02-04T12:24:39Z</dcterms:modified>
</cp:coreProperties>
</file>